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1"/>
  </p:notesMasterIdLst>
  <p:sldIdLst>
    <p:sldId id="266" r:id="rId2"/>
    <p:sldId id="284" r:id="rId3"/>
    <p:sldId id="285" r:id="rId4"/>
    <p:sldId id="286" r:id="rId5"/>
    <p:sldId id="287" r:id="rId6"/>
    <p:sldId id="288" r:id="rId7"/>
    <p:sldId id="291" r:id="rId8"/>
    <p:sldId id="290"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64" d="100"/>
          <a:sy n="64" d="100"/>
        </p:scale>
        <p:origin x="738" y="60"/>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9/21/2023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Privacy-preserving Techniques</a:t>
            </a:r>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
        <p:nvSpPr>
          <p:cNvPr id="2" name="TextBox 1"/>
          <p:cNvSpPr txBox="1"/>
          <p:nvPr/>
        </p:nvSpPr>
        <p:spPr>
          <a:xfrm>
            <a:off x="6477000" y="4953000"/>
            <a:ext cx="5715000" cy="923330"/>
          </a:xfrm>
          <a:prstGeom prst="rect">
            <a:avLst/>
          </a:prstGeom>
          <a:noFill/>
        </p:spPr>
        <p:txBody>
          <a:bodyPr wrap="square" rtlCol="0">
            <a:spAutoFit/>
          </a:bodyPr>
          <a:lstStyle/>
          <a:p>
            <a:r>
              <a:rPr lang="en-US" dirty="0"/>
              <a:t>Adapted from PRIVACY-PRESERVING </a:t>
            </a:r>
            <a:r>
              <a:rPr lang="en-US" dirty="0" smtClean="0"/>
              <a:t>MACHINE LEARNING</a:t>
            </a:r>
            <a:endParaRPr lang="en-US" dirty="0"/>
          </a:p>
          <a:p>
            <a:r>
              <a:rPr lang="en-US" dirty="0"/>
              <a:t>by </a:t>
            </a:r>
            <a:r>
              <a:rPr lang="en-US" dirty="0" err="1"/>
              <a:t>Zaruhi</a:t>
            </a:r>
            <a:r>
              <a:rPr lang="en-US" dirty="0"/>
              <a:t> </a:t>
            </a:r>
            <a:r>
              <a:rPr lang="en-US" dirty="0" err="1"/>
              <a:t>Aslanyan</a:t>
            </a:r>
            <a:r>
              <a:rPr lang="en-US" dirty="0"/>
              <a:t>, Panagiotis </a:t>
            </a:r>
            <a:r>
              <a:rPr lang="en-US" dirty="0" err="1"/>
              <a:t>Vasilikos</a:t>
            </a:r>
            <a:endParaRPr lang="en-US" dirty="0"/>
          </a:p>
          <a:p>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Privacy-preserving techniques</a:t>
            </a:r>
            <a:endParaRPr lang="en-IN" dirty="0"/>
          </a:p>
        </p:txBody>
      </p:sp>
      <p:sp>
        <p:nvSpPr>
          <p:cNvPr id="3" name="Text Placeholder 2"/>
          <p:cNvSpPr>
            <a:spLocks noGrp="1"/>
          </p:cNvSpPr>
          <p:nvPr>
            <p:ph type="body" sz="quarter" idx="13"/>
          </p:nvPr>
        </p:nvSpPr>
        <p:spPr>
          <a:xfrm>
            <a:off x="329247" y="1600201"/>
            <a:ext cx="11196956" cy="4648199"/>
          </a:xfrm>
        </p:spPr>
        <p:txBody>
          <a:bodyPr/>
          <a:lstStyle/>
          <a:p>
            <a:r>
              <a:rPr lang="en-US" dirty="0"/>
              <a:t>Privacy-preserving techniques that can be used to strengthen ML algorithms to protect individuals’ </a:t>
            </a:r>
            <a:r>
              <a:rPr lang="en-US" dirty="0" smtClean="0"/>
              <a:t>data</a:t>
            </a:r>
          </a:p>
          <a:p>
            <a:pPr lvl="1">
              <a:buFont typeface="Courier New" panose="02070309020205020404" pitchFamily="49" charset="0"/>
              <a:buChar char="o"/>
            </a:pPr>
            <a:r>
              <a:rPr lang="en-US" dirty="0" smtClean="0"/>
              <a:t>Anonymization</a:t>
            </a:r>
            <a:endParaRPr lang="en-US" dirty="0"/>
          </a:p>
          <a:p>
            <a:pPr lvl="1">
              <a:buFont typeface="Courier New" panose="02070309020205020404" pitchFamily="49" charset="0"/>
              <a:buChar char="o"/>
            </a:pPr>
            <a:r>
              <a:rPr lang="en-US" dirty="0"/>
              <a:t>Differential Privacy</a:t>
            </a:r>
          </a:p>
          <a:p>
            <a:pPr lvl="1">
              <a:buFont typeface="Courier New" panose="02070309020205020404" pitchFamily="49" charset="0"/>
              <a:buChar char="o"/>
            </a:pPr>
            <a:r>
              <a:rPr lang="en-US" dirty="0"/>
              <a:t>Homomorphic Encryption</a:t>
            </a:r>
          </a:p>
          <a:p>
            <a:pPr lvl="1">
              <a:buFont typeface="Courier New" panose="02070309020205020404" pitchFamily="49" charset="0"/>
              <a:buChar char="o"/>
            </a:pPr>
            <a:r>
              <a:rPr lang="en-US" dirty="0"/>
              <a:t>Multi-party Computation</a:t>
            </a:r>
          </a:p>
          <a:p>
            <a:pPr lvl="1">
              <a:buFont typeface="Courier New" panose="02070309020205020404" pitchFamily="49" charset="0"/>
              <a:buChar char="o"/>
            </a:pPr>
            <a:r>
              <a:rPr lang="en-US" dirty="0"/>
              <a:t>Federated Learning</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Anonymization</a:t>
            </a:r>
            <a:endParaRPr lang="en-IN" dirty="0"/>
          </a:p>
        </p:txBody>
      </p:sp>
      <p:sp>
        <p:nvSpPr>
          <p:cNvPr id="3" name="Text Placeholder 2"/>
          <p:cNvSpPr>
            <a:spLocks noGrp="1"/>
          </p:cNvSpPr>
          <p:nvPr>
            <p:ph type="body" sz="quarter" idx="13"/>
          </p:nvPr>
        </p:nvSpPr>
        <p:spPr>
          <a:xfrm>
            <a:off x="329246" y="1600201"/>
            <a:ext cx="11481753" cy="4648199"/>
          </a:xfrm>
        </p:spPr>
        <p:txBody>
          <a:bodyPr>
            <a:normAutofit fontScale="85000" lnSpcReduction="10000"/>
          </a:bodyPr>
          <a:lstStyle/>
          <a:p>
            <a:r>
              <a:rPr lang="en-US" dirty="0"/>
              <a:t>Data </a:t>
            </a:r>
            <a:r>
              <a:rPr lang="en-US" dirty="0" smtClean="0"/>
              <a:t>anonymization </a:t>
            </a:r>
            <a:r>
              <a:rPr lang="en-US" dirty="0">
                <a:solidFill>
                  <a:srgbClr val="FF0000"/>
                </a:solidFill>
              </a:rPr>
              <a:t>aims at protecting the privacy of an individual in a given dataset</a:t>
            </a:r>
          </a:p>
          <a:p>
            <a:endParaRPr lang="en-US" dirty="0"/>
          </a:p>
          <a:p>
            <a:r>
              <a:rPr lang="en-US" dirty="0"/>
              <a:t>Before releasing a dataset, </a:t>
            </a:r>
          </a:p>
          <a:p>
            <a:pPr lvl="1">
              <a:buFont typeface="Courier New" panose="02070309020205020404" pitchFamily="49" charset="0"/>
              <a:buChar char="o"/>
            </a:pPr>
            <a:r>
              <a:rPr lang="en-US" dirty="0" smtClean="0"/>
              <a:t>First </a:t>
            </a:r>
            <a:r>
              <a:rPr lang="en-US" dirty="0"/>
              <a:t>step is to </a:t>
            </a:r>
            <a:r>
              <a:rPr lang="en-US" dirty="0">
                <a:solidFill>
                  <a:srgbClr val="FF0000"/>
                </a:solidFill>
              </a:rPr>
              <a:t>remove all direct identifiers, such as name, address and phone </a:t>
            </a:r>
            <a:r>
              <a:rPr lang="en-US" dirty="0" smtClean="0">
                <a:solidFill>
                  <a:srgbClr val="FF0000"/>
                </a:solidFill>
              </a:rPr>
              <a:t>numbers </a:t>
            </a:r>
            <a:r>
              <a:rPr lang="en-US" dirty="0" smtClean="0"/>
              <a:t>in </a:t>
            </a:r>
            <a:r>
              <a:rPr lang="en-US" dirty="0"/>
              <a:t>most of the cases this is not enough</a:t>
            </a:r>
          </a:p>
          <a:p>
            <a:pPr lvl="1">
              <a:buFont typeface="Courier New" panose="02070309020205020404" pitchFamily="49" charset="0"/>
              <a:buChar char="o"/>
            </a:pPr>
            <a:r>
              <a:rPr lang="en-US" dirty="0" smtClean="0"/>
              <a:t>Only </a:t>
            </a:r>
            <a:r>
              <a:rPr lang="en-US" dirty="0"/>
              <a:t>removing the direct identifiers will </a:t>
            </a:r>
            <a:r>
              <a:rPr lang="en-US" dirty="0">
                <a:solidFill>
                  <a:srgbClr val="FF0000"/>
                </a:solidFill>
              </a:rPr>
              <a:t>still allow an attacker to re-identify an individual </a:t>
            </a:r>
            <a:r>
              <a:rPr lang="en-US" dirty="0"/>
              <a:t>in </a:t>
            </a:r>
            <a:r>
              <a:rPr lang="en-US" dirty="0" smtClean="0"/>
              <a:t>the dataset </a:t>
            </a:r>
            <a:r>
              <a:rPr lang="en-US" dirty="0">
                <a:solidFill>
                  <a:srgbClr val="FF0000"/>
                </a:solidFill>
              </a:rPr>
              <a:t>by linking the data with other </a:t>
            </a:r>
            <a:endParaRPr lang="en-US" dirty="0" smtClean="0">
              <a:solidFill>
                <a:srgbClr val="FF0000"/>
              </a:solidFill>
            </a:endParaRPr>
          </a:p>
          <a:p>
            <a:pPr marL="457200" lvl="1" indent="0">
              <a:buNone/>
            </a:pPr>
            <a:r>
              <a:rPr lang="en-US" dirty="0" smtClean="0">
                <a:solidFill>
                  <a:srgbClr val="FF0000"/>
                </a:solidFill>
              </a:rPr>
              <a:t>additional </a:t>
            </a:r>
            <a:r>
              <a:rPr lang="en-US" dirty="0">
                <a:solidFill>
                  <a:srgbClr val="FF0000"/>
                </a:solidFill>
              </a:rPr>
              <a:t>information that he/she has</a:t>
            </a:r>
          </a:p>
          <a:p>
            <a:endParaRPr lang="en-US" dirty="0"/>
          </a:p>
          <a:p>
            <a:r>
              <a:rPr lang="en-US" dirty="0"/>
              <a:t>In order to avoid such cases, </a:t>
            </a:r>
            <a:r>
              <a:rPr lang="en-US" dirty="0">
                <a:solidFill>
                  <a:srgbClr val="FF0000"/>
                </a:solidFill>
              </a:rPr>
              <a:t>additional </a:t>
            </a:r>
            <a:r>
              <a:rPr lang="en-US" dirty="0" smtClean="0">
                <a:solidFill>
                  <a:srgbClr val="FF0000"/>
                </a:solidFill>
              </a:rPr>
              <a:t>anonymization </a:t>
            </a:r>
            <a:r>
              <a:rPr lang="en-US" dirty="0">
                <a:solidFill>
                  <a:srgbClr val="FF0000"/>
                </a:solidFill>
              </a:rPr>
              <a:t>steps should be enforced</a:t>
            </a:r>
          </a:p>
          <a:p>
            <a:pPr lvl="1">
              <a:buFont typeface="Courier New" panose="02070309020205020404" pitchFamily="49" charset="0"/>
              <a:buChar char="o"/>
            </a:pPr>
            <a:r>
              <a:rPr lang="en-US" dirty="0"/>
              <a:t>Several methods, such as </a:t>
            </a:r>
            <a:r>
              <a:rPr lang="en-US" dirty="0">
                <a:solidFill>
                  <a:srgbClr val="FF0000"/>
                </a:solidFill>
              </a:rPr>
              <a:t>𝑘-anonymity and 𝑙-diversity</a:t>
            </a:r>
            <a:r>
              <a:rPr lang="en-US" dirty="0"/>
              <a:t>, have been studied </a:t>
            </a:r>
            <a:r>
              <a:rPr lang="en-US" dirty="0" smtClean="0"/>
              <a:t> that </a:t>
            </a:r>
            <a:r>
              <a:rPr lang="en-US" dirty="0"/>
              <a:t>make it harder for an adversary to learn anything about </a:t>
            </a:r>
            <a:endParaRPr lang="en-US" dirty="0" smtClean="0"/>
          </a:p>
          <a:p>
            <a:pPr marL="457200" lvl="1" indent="0">
              <a:buNone/>
            </a:pPr>
            <a:r>
              <a:rPr lang="en-US" dirty="0" smtClean="0"/>
              <a:t>an </a:t>
            </a:r>
            <a:r>
              <a:rPr lang="en-US" dirty="0"/>
              <a:t>individual from an </a:t>
            </a:r>
            <a:r>
              <a:rPr lang="en-US" dirty="0" smtClean="0"/>
              <a:t>anonymized </a:t>
            </a:r>
            <a:r>
              <a:rPr lang="en-US" dirty="0"/>
              <a:t>dataset</a:t>
            </a:r>
          </a:p>
          <a:p>
            <a:endParaRPr lang="en-US" dirty="0"/>
          </a:p>
          <a:p>
            <a:r>
              <a:rPr lang="en-US" dirty="0"/>
              <a:t>For a great many cases 𝑙-diversity together with 𝑘-anonymity provides a robust privacy model</a:t>
            </a:r>
          </a:p>
          <a:p>
            <a:pPr lvl="1">
              <a:buFont typeface="Courier New" panose="02070309020205020404" pitchFamily="49" charset="0"/>
              <a:buChar char="o"/>
            </a:pPr>
            <a:r>
              <a:rPr lang="en-US" dirty="0">
                <a:solidFill>
                  <a:srgbClr val="FF0000"/>
                </a:solidFill>
              </a:rPr>
              <a:t>𝑘-anonymity is an </a:t>
            </a:r>
            <a:r>
              <a:rPr lang="en-US" dirty="0" smtClean="0">
                <a:solidFill>
                  <a:srgbClr val="FF0000"/>
                </a:solidFill>
              </a:rPr>
              <a:t>anonymization </a:t>
            </a:r>
            <a:r>
              <a:rPr lang="en-US" dirty="0">
                <a:solidFill>
                  <a:srgbClr val="FF0000"/>
                </a:solidFill>
              </a:rPr>
              <a:t>method that ensures the information about an individual in the </a:t>
            </a:r>
            <a:r>
              <a:rPr lang="en-US" dirty="0" smtClean="0">
                <a:solidFill>
                  <a:srgbClr val="FF0000"/>
                </a:solidFill>
              </a:rPr>
              <a:t>published dataset </a:t>
            </a:r>
            <a:r>
              <a:rPr lang="en-US" dirty="0">
                <a:solidFill>
                  <a:srgbClr val="FF0000"/>
                </a:solidFill>
              </a:rPr>
              <a:t>cannot be </a:t>
            </a:r>
            <a:endParaRPr lang="en-US" dirty="0" smtClean="0">
              <a:solidFill>
                <a:srgbClr val="FF0000"/>
              </a:solidFill>
            </a:endParaRPr>
          </a:p>
          <a:p>
            <a:pPr marL="457200" lvl="1" indent="0">
              <a:buNone/>
            </a:pPr>
            <a:r>
              <a:rPr lang="en-US" dirty="0" smtClean="0">
                <a:solidFill>
                  <a:srgbClr val="FF0000"/>
                </a:solidFill>
              </a:rPr>
              <a:t>distinguished </a:t>
            </a:r>
            <a:r>
              <a:rPr lang="en-US" dirty="0">
                <a:solidFill>
                  <a:srgbClr val="FF0000"/>
                </a:solidFill>
              </a:rPr>
              <a:t>from at least 𝑘-1 other individuals in the same dataset</a:t>
            </a:r>
          </a:p>
          <a:p>
            <a:pPr lvl="1">
              <a:buFont typeface="Courier New" panose="02070309020205020404" pitchFamily="49" charset="0"/>
              <a:buChar char="o"/>
            </a:pPr>
            <a:r>
              <a:rPr lang="en-US" dirty="0"/>
              <a:t>On the other hand, </a:t>
            </a:r>
            <a:r>
              <a:rPr lang="en-US" dirty="0">
                <a:solidFill>
                  <a:srgbClr val="FF0000"/>
                </a:solidFill>
              </a:rPr>
              <a:t>a dataset is called 𝑙-diverse if every equivalence class has at least 𝑙 ≥ 2 different values for the sensitive attributes</a:t>
            </a:r>
          </a:p>
          <a:p>
            <a:endParaRPr lang="en-US" dirty="0"/>
          </a:p>
          <a:p>
            <a:r>
              <a:rPr lang="en-US" dirty="0"/>
              <a:t>Though challenging, </a:t>
            </a:r>
            <a:r>
              <a:rPr lang="en-US" dirty="0" smtClean="0"/>
              <a:t>anonymization </a:t>
            </a:r>
            <a:r>
              <a:rPr lang="en-US" dirty="0"/>
              <a:t>needs to be applied aiming at providing data privacy while preserving utility.</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Differential Privacy</a:t>
            </a:r>
            <a:br>
              <a:rPr lang="en-US" dirty="0" smtClean="0"/>
            </a:br>
            <a:endParaRPr lang="en-IN" dirty="0"/>
          </a:p>
        </p:txBody>
      </p:sp>
      <p:sp>
        <p:nvSpPr>
          <p:cNvPr id="3" name="Text Placeholder 2"/>
          <p:cNvSpPr>
            <a:spLocks noGrp="1"/>
          </p:cNvSpPr>
          <p:nvPr>
            <p:ph type="body" sz="quarter" idx="13"/>
          </p:nvPr>
        </p:nvSpPr>
        <p:spPr>
          <a:xfrm>
            <a:off x="329247" y="1600201"/>
            <a:ext cx="11196956" cy="4648199"/>
          </a:xfrm>
        </p:spPr>
        <p:txBody>
          <a:bodyPr>
            <a:normAutofit/>
          </a:bodyPr>
          <a:lstStyle/>
          <a:p>
            <a:r>
              <a:rPr lang="en-US" dirty="0"/>
              <a:t>Differential privacy is a privacy method that </a:t>
            </a:r>
            <a:r>
              <a:rPr lang="en-US" dirty="0">
                <a:solidFill>
                  <a:srgbClr val="FF0000"/>
                </a:solidFill>
              </a:rPr>
              <a:t>helps reveal useful information </a:t>
            </a:r>
            <a:r>
              <a:rPr lang="en-US" dirty="0" smtClean="0">
                <a:solidFill>
                  <a:srgbClr val="FF0000"/>
                </a:solidFill>
              </a:rPr>
              <a:t>about a dataset </a:t>
            </a:r>
            <a:r>
              <a:rPr lang="en-US" dirty="0">
                <a:solidFill>
                  <a:srgbClr val="FF0000"/>
                </a:solidFill>
              </a:rPr>
              <a:t>without revealing any private information about an individual in the dataset</a:t>
            </a:r>
          </a:p>
          <a:p>
            <a:endParaRPr lang="en-US" dirty="0"/>
          </a:p>
          <a:p>
            <a:r>
              <a:rPr lang="en-US" dirty="0"/>
              <a:t>The method guarantees that even if an attacker knows all records in a dataset,</a:t>
            </a:r>
          </a:p>
          <a:p>
            <a:pPr lvl="1">
              <a:buFont typeface="Courier New" panose="02070309020205020404" pitchFamily="49" charset="0"/>
              <a:buChar char="o"/>
            </a:pPr>
            <a:r>
              <a:rPr lang="en-US" dirty="0">
                <a:solidFill>
                  <a:srgbClr val="FF0000"/>
                </a:solidFill>
              </a:rPr>
              <a:t>s/he will not be able to link a specific record to an individual on the basis of the output of a differentially-private method</a:t>
            </a:r>
          </a:p>
          <a:p>
            <a:endParaRPr lang="en-US" dirty="0"/>
          </a:p>
          <a:p>
            <a:r>
              <a:rPr lang="en-US" dirty="0"/>
              <a:t>Outcome of the analysis is not(significantly) dependent on an individual’s record being in the dataset</a:t>
            </a:r>
          </a:p>
          <a:p>
            <a:pPr lvl="1">
              <a:buFont typeface="Courier New" panose="02070309020205020404" pitchFamily="49" charset="0"/>
              <a:buChar char="o"/>
            </a:pPr>
            <a:r>
              <a:rPr lang="en-US" dirty="0"/>
              <a:t>Hence, the privacy risk is essentially the same with or without the individual’s participation in the dataset</a:t>
            </a:r>
          </a:p>
          <a:p>
            <a:endParaRPr lang="en-US" dirty="0"/>
          </a:p>
          <a:p>
            <a:r>
              <a:rPr lang="en-US" dirty="0"/>
              <a:t>Differential privacy is </a:t>
            </a:r>
            <a:r>
              <a:rPr lang="en-US" dirty="0">
                <a:solidFill>
                  <a:srgbClr val="FF0000"/>
                </a:solidFill>
              </a:rPr>
              <a:t>achieved by adding random noise to the result</a:t>
            </a:r>
            <a:r>
              <a:rPr lang="en-US" dirty="0"/>
              <a:t>, </a:t>
            </a:r>
          </a:p>
          <a:p>
            <a:pPr lvl="1">
              <a:buFont typeface="Courier New" panose="02070309020205020404" pitchFamily="49" charset="0"/>
              <a:buChar char="o"/>
            </a:pPr>
            <a:r>
              <a:rPr lang="en-US" dirty="0"/>
              <a:t>which can be done through various differentially-private mechanisms, </a:t>
            </a:r>
          </a:p>
          <a:p>
            <a:pPr lvl="1">
              <a:buFont typeface="Courier New" panose="02070309020205020404" pitchFamily="49" charset="0"/>
              <a:buChar char="o"/>
            </a:pPr>
            <a:r>
              <a:rPr lang="en-US" dirty="0"/>
              <a:t>such as the </a:t>
            </a:r>
            <a:r>
              <a:rPr lang="en-US" dirty="0">
                <a:solidFill>
                  <a:srgbClr val="FF0000"/>
                </a:solidFill>
              </a:rPr>
              <a:t>Laplace mechanism, the exponential mechanism and the </a:t>
            </a:r>
            <a:r>
              <a:rPr lang="en-US" dirty="0" smtClean="0">
                <a:solidFill>
                  <a:srgbClr val="FF0000"/>
                </a:solidFill>
              </a:rPr>
              <a:t>randomized </a:t>
            </a:r>
            <a:r>
              <a:rPr lang="en-US" dirty="0">
                <a:solidFill>
                  <a:srgbClr val="FF0000"/>
                </a:solidFill>
              </a:rPr>
              <a:t>response mechanism</a:t>
            </a:r>
            <a:endParaRPr lang="en-IN" dirty="0">
              <a:solidFill>
                <a:srgbClr val="FF0000"/>
              </a:solidFill>
            </a:endParaRP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Homomorphic </a:t>
            </a:r>
            <a:r>
              <a:rPr lang="en-US" dirty="0"/>
              <a:t>Encryption</a:t>
            </a:r>
            <a:br>
              <a:rPr lang="en-US" dirty="0"/>
            </a:br>
            <a:endParaRPr lang="en-IN" dirty="0"/>
          </a:p>
        </p:txBody>
      </p:sp>
      <p:sp>
        <p:nvSpPr>
          <p:cNvPr id="3" name="Text Placeholder 2"/>
          <p:cNvSpPr>
            <a:spLocks noGrp="1"/>
          </p:cNvSpPr>
          <p:nvPr>
            <p:ph type="body" sz="quarter" idx="13"/>
          </p:nvPr>
        </p:nvSpPr>
        <p:spPr>
          <a:xfrm>
            <a:off x="329247" y="1600201"/>
            <a:ext cx="11196956" cy="5029199"/>
          </a:xfrm>
        </p:spPr>
        <p:txBody>
          <a:bodyPr>
            <a:normAutofit fontScale="77500" lnSpcReduction="20000"/>
          </a:bodyPr>
          <a:lstStyle/>
          <a:p>
            <a:r>
              <a:rPr lang="en-US" dirty="0"/>
              <a:t>Cryptographic method </a:t>
            </a:r>
            <a:r>
              <a:rPr lang="en-US" dirty="0">
                <a:solidFill>
                  <a:srgbClr val="FF0000"/>
                </a:solidFill>
              </a:rPr>
              <a:t>that allows computing on encrypted data</a:t>
            </a:r>
            <a:r>
              <a:rPr lang="en-US" dirty="0"/>
              <a:t>, </a:t>
            </a:r>
          </a:p>
          <a:p>
            <a:pPr lvl="1">
              <a:buFont typeface="Courier New" panose="02070309020205020404" pitchFamily="49" charset="0"/>
              <a:buChar char="o"/>
            </a:pPr>
            <a:r>
              <a:rPr lang="en-US" dirty="0"/>
              <a:t>decrypted output is identical to the output of the computation on the original unencrypted input</a:t>
            </a:r>
          </a:p>
          <a:p>
            <a:endParaRPr lang="en-US" dirty="0"/>
          </a:p>
          <a:p>
            <a:r>
              <a:rPr lang="en-US" dirty="0"/>
              <a:t>The method is typically used as follows:</a:t>
            </a:r>
          </a:p>
          <a:p>
            <a:pPr marL="800100" lvl="1" indent="-342900">
              <a:buAutoNum type="arabicPeriod"/>
            </a:pPr>
            <a:r>
              <a:rPr lang="en-US" dirty="0" smtClean="0"/>
              <a:t>the </a:t>
            </a:r>
            <a:r>
              <a:rPr lang="en-US" dirty="0"/>
              <a:t>owner of the data encrypts them by means of a homomorphic function and shares the result with a third party in charge of performing a given </a:t>
            </a:r>
            <a:r>
              <a:rPr lang="en-US" dirty="0" smtClean="0"/>
              <a:t>computation</a:t>
            </a:r>
          </a:p>
          <a:p>
            <a:pPr marL="800100" lvl="1" indent="-342900">
              <a:buAutoNum type="arabicPeriod"/>
            </a:pPr>
            <a:r>
              <a:rPr lang="en-US" dirty="0" smtClean="0"/>
              <a:t>the </a:t>
            </a:r>
            <a:r>
              <a:rPr lang="en-US" dirty="0"/>
              <a:t>third party performs the computation on the encrypted data and returns the result, which is encrypted because the input data are </a:t>
            </a:r>
            <a:r>
              <a:rPr lang="en-US" dirty="0" smtClean="0"/>
              <a:t>encrypted</a:t>
            </a:r>
          </a:p>
          <a:p>
            <a:pPr marL="800100" lvl="1" indent="-342900">
              <a:buAutoNum type="arabicPeriod"/>
            </a:pPr>
            <a:r>
              <a:rPr lang="en-US" dirty="0" smtClean="0"/>
              <a:t>the </a:t>
            </a:r>
            <a:r>
              <a:rPr lang="en-US" dirty="0"/>
              <a:t>owner of the data decrypts the result, thereby obtaining the result of the computation on the original plain-text data</a:t>
            </a:r>
          </a:p>
          <a:p>
            <a:r>
              <a:rPr lang="en-US" dirty="0" smtClean="0"/>
              <a:t>During </a:t>
            </a:r>
            <a:r>
              <a:rPr lang="en-US" dirty="0"/>
              <a:t>this process the third party does not have access to the unencrypted input or output. </a:t>
            </a:r>
          </a:p>
          <a:p>
            <a:endParaRPr lang="en-US" dirty="0" smtClean="0"/>
          </a:p>
          <a:p>
            <a:r>
              <a:rPr lang="en-US" dirty="0" smtClean="0"/>
              <a:t>Has </a:t>
            </a:r>
            <a:r>
              <a:rPr lang="en-US" dirty="0"/>
              <a:t>a number of limitations</a:t>
            </a:r>
          </a:p>
          <a:p>
            <a:pPr lvl="1">
              <a:buFont typeface="Courier New" panose="02070309020205020404" pitchFamily="49" charset="0"/>
              <a:buChar char="o"/>
            </a:pPr>
            <a:r>
              <a:rPr lang="en-US" dirty="0"/>
              <a:t>various encryption schemes that </a:t>
            </a:r>
            <a:r>
              <a:rPr lang="en-US" dirty="0">
                <a:solidFill>
                  <a:srgbClr val="FF0000"/>
                </a:solidFill>
              </a:rPr>
              <a:t>allow performing different computations on encrypted data</a:t>
            </a:r>
            <a:r>
              <a:rPr lang="en-US" dirty="0"/>
              <a:t>, </a:t>
            </a:r>
          </a:p>
          <a:p>
            <a:pPr lvl="1">
              <a:buFont typeface="Courier New" panose="02070309020205020404" pitchFamily="49" charset="0"/>
              <a:buChar char="o"/>
            </a:pPr>
            <a:r>
              <a:rPr lang="en-US" dirty="0"/>
              <a:t>they are generally </a:t>
            </a:r>
            <a:r>
              <a:rPr lang="en-US" dirty="0">
                <a:solidFill>
                  <a:srgbClr val="FF0000"/>
                </a:solidFill>
              </a:rPr>
              <a:t>limited to working with addition or multiplication over integers</a:t>
            </a:r>
          </a:p>
          <a:p>
            <a:endParaRPr lang="en-US" dirty="0"/>
          </a:p>
          <a:p>
            <a:r>
              <a:rPr lang="en-US" dirty="0"/>
              <a:t>For example, an additively encryption scheme allows to take two encrypted messages, 𝑚1 and 𝑚2, and produce the encrypted message 𝑚1 + 𝑚2.</a:t>
            </a:r>
          </a:p>
          <a:p>
            <a:pPr lvl="1">
              <a:buFont typeface="Courier New" panose="02070309020205020404" pitchFamily="49" charset="0"/>
              <a:buChar char="o"/>
            </a:pPr>
            <a:r>
              <a:rPr lang="en-US" dirty="0"/>
              <a:t>Moreover, for security purposes, some noise is typically added to the input data during the encryption process</a:t>
            </a:r>
          </a:p>
          <a:p>
            <a:pPr lvl="1">
              <a:buFont typeface="Courier New" panose="02070309020205020404" pitchFamily="49" charset="0"/>
              <a:buChar char="o"/>
            </a:pPr>
            <a:r>
              <a:rPr lang="en-US" dirty="0"/>
              <a:t>noise accumulates with the operations performed on encrypted data</a:t>
            </a:r>
          </a:p>
          <a:p>
            <a:pPr lvl="1">
              <a:buFont typeface="Courier New" panose="02070309020205020404" pitchFamily="49" charset="0"/>
              <a:buChar char="o"/>
            </a:pPr>
            <a:r>
              <a:rPr lang="en-US" dirty="0"/>
              <a:t>noise growth is particularly severe under multiplication</a:t>
            </a:r>
          </a:p>
          <a:p>
            <a:endParaRPr lang="en-US" dirty="0"/>
          </a:p>
          <a:p>
            <a:r>
              <a:rPr lang="en-US" dirty="0"/>
              <a:t>In order to get the expected result when decrypting, the noise must be kept below a certain threshold</a:t>
            </a:r>
          </a:p>
          <a:p>
            <a:pPr lvl="1">
              <a:buFont typeface="Courier New" panose="02070309020205020404" pitchFamily="49" charset="0"/>
              <a:buChar char="o"/>
            </a:pPr>
            <a:r>
              <a:rPr lang="en-US" dirty="0"/>
              <a:t>This threshold affects the number of computations that can be performed on encrypted data</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Multi-party Computation (MPC)</a:t>
            </a:r>
            <a:r>
              <a:rPr lang="en-US" dirty="0"/>
              <a:t/>
            </a:r>
            <a:br>
              <a:rPr lang="en-US" dirty="0"/>
            </a:br>
            <a:endParaRPr lang="en-IN" dirty="0"/>
          </a:p>
        </p:txBody>
      </p:sp>
      <p:sp>
        <p:nvSpPr>
          <p:cNvPr id="3" name="Text Placeholder 2"/>
          <p:cNvSpPr>
            <a:spLocks noGrp="1"/>
          </p:cNvSpPr>
          <p:nvPr>
            <p:ph type="body" sz="quarter" idx="13"/>
          </p:nvPr>
        </p:nvSpPr>
        <p:spPr>
          <a:xfrm>
            <a:off x="329247" y="1600201"/>
            <a:ext cx="11196956" cy="4648199"/>
          </a:xfrm>
        </p:spPr>
        <p:txBody>
          <a:bodyPr/>
          <a:lstStyle/>
          <a:p>
            <a:r>
              <a:rPr lang="en-US" dirty="0"/>
              <a:t>Technology that </a:t>
            </a:r>
            <a:r>
              <a:rPr lang="en-US" dirty="0">
                <a:solidFill>
                  <a:srgbClr val="FF0000"/>
                </a:solidFill>
              </a:rPr>
              <a:t>allows multiple parties to compute a function on their private inputs without revealing them</a:t>
            </a:r>
          </a:p>
          <a:p>
            <a:pPr lvl="1">
              <a:buFont typeface="Courier New" panose="02070309020205020404" pitchFamily="49" charset="0"/>
              <a:buChar char="o"/>
            </a:pPr>
            <a:r>
              <a:rPr lang="en-US" dirty="0"/>
              <a:t>parties are independent and do not trust each other</a:t>
            </a:r>
          </a:p>
          <a:p>
            <a:pPr lvl="1">
              <a:buFont typeface="Courier New" panose="02070309020205020404" pitchFamily="49" charset="0"/>
              <a:buChar char="o"/>
            </a:pPr>
            <a:r>
              <a:rPr lang="en-US" dirty="0"/>
              <a:t>main idea is to allow to perform a computation on the private data while keeping the data secret</a:t>
            </a:r>
          </a:p>
          <a:p>
            <a:pPr lvl="1">
              <a:buFont typeface="Courier New" panose="02070309020205020404" pitchFamily="49" charset="0"/>
              <a:buChar char="o"/>
            </a:pPr>
            <a:r>
              <a:rPr lang="en-US" dirty="0"/>
              <a:t>guarantees that all participants learn nothing more than what they can learn from the output and their own </a:t>
            </a:r>
            <a:r>
              <a:rPr lang="en-US" dirty="0" smtClean="0"/>
              <a:t>input</a:t>
            </a:r>
          </a:p>
          <a:p>
            <a:endParaRPr lang="en-US" dirty="0"/>
          </a:p>
          <a:p>
            <a:r>
              <a:rPr lang="en-US" dirty="0"/>
              <a:t>Both MPC and homomorphic encryption are powerful privacy techniques, </a:t>
            </a:r>
          </a:p>
          <a:p>
            <a:pPr lvl="1">
              <a:buFont typeface="Courier New" panose="02070309020205020404" pitchFamily="49" charset="0"/>
              <a:buChar char="o"/>
            </a:pPr>
            <a:r>
              <a:rPr lang="en-US" dirty="0"/>
              <a:t>however they usually have </a:t>
            </a:r>
            <a:r>
              <a:rPr lang="en-US" dirty="0">
                <a:solidFill>
                  <a:srgbClr val="FF0000"/>
                </a:solidFill>
              </a:rPr>
              <a:t>high communication and computation costs</a:t>
            </a:r>
            <a:endParaRPr lang="en-IN" dirty="0">
              <a:solidFill>
                <a:srgbClr val="FF0000"/>
              </a:solidFill>
            </a:endParaRP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66119842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Multi-party </a:t>
            </a:r>
            <a:r>
              <a:rPr lang="en-US" dirty="0"/>
              <a:t>Computation (MPC</a:t>
            </a:r>
            <a:r>
              <a:rPr lang="en-US" dirty="0" smtClean="0"/>
              <a:t>) 2</a:t>
            </a:r>
            <a:r>
              <a:rPr lang="en-US" dirty="0"/>
              <a:t/>
            </a:r>
            <a:br>
              <a:rPr lang="en-US" dirty="0"/>
            </a:br>
            <a:endParaRPr lang="en-IN" dirty="0"/>
          </a:p>
        </p:txBody>
      </p:sp>
      <p:sp>
        <p:nvSpPr>
          <p:cNvPr id="3" name="Text Placeholder 2"/>
          <p:cNvSpPr>
            <a:spLocks noGrp="1"/>
          </p:cNvSpPr>
          <p:nvPr>
            <p:ph type="body" sz="quarter" idx="13"/>
          </p:nvPr>
        </p:nvSpPr>
        <p:spPr>
          <a:xfrm>
            <a:off x="329247" y="1600201"/>
            <a:ext cx="11196956" cy="4952999"/>
          </a:xfrm>
        </p:spPr>
        <p:txBody>
          <a:bodyPr>
            <a:normAutofit/>
          </a:bodyPr>
          <a:lstStyle/>
          <a:p>
            <a:r>
              <a:rPr lang="en-US" dirty="0"/>
              <a:t>Garbled circuits </a:t>
            </a:r>
          </a:p>
          <a:p>
            <a:pPr lvl="1">
              <a:buFont typeface="Courier New" panose="02070309020205020404" pitchFamily="49" charset="0"/>
              <a:buChar char="o"/>
            </a:pPr>
            <a:r>
              <a:rPr lang="en-US" dirty="0"/>
              <a:t>a widely-used cryptographic protocol for two-party secure computation on Boolean functions (circuits)</a:t>
            </a:r>
          </a:p>
          <a:p>
            <a:pPr lvl="1">
              <a:buFont typeface="Courier New" panose="02070309020205020404" pitchFamily="49" charset="0"/>
              <a:buChar char="o"/>
            </a:pPr>
            <a:r>
              <a:rPr lang="en-US" dirty="0"/>
              <a:t>The steps of the protocol are as follows:</a:t>
            </a:r>
          </a:p>
          <a:p>
            <a:pPr lvl="2">
              <a:buFont typeface="Courier New" panose="02070309020205020404" pitchFamily="49" charset="0"/>
              <a:buChar char="o"/>
            </a:pPr>
            <a:r>
              <a:rPr lang="en-US" dirty="0"/>
              <a:t>the first party, Alice, encrypts (or garbles) the function (circuit) and sends it to the second party, Bob, together with her encrypted input</a:t>
            </a:r>
          </a:p>
          <a:p>
            <a:pPr lvl="2">
              <a:buFont typeface="Courier New" panose="02070309020205020404" pitchFamily="49" charset="0"/>
              <a:buChar char="o"/>
            </a:pPr>
            <a:r>
              <a:rPr lang="en-US" dirty="0"/>
              <a:t>with the help of Alice, Bob encrypts his own input using oblivious transfer, i.e., Alice and Bob transfer some information such that the sender remains oblivious what information has been transferred</a:t>
            </a:r>
          </a:p>
          <a:p>
            <a:pPr lvl="2">
              <a:buFont typeface="Courier New" panose="02070309020205020404" pitchFamily="49" charset="0"/>
              <a:buChar char="o"/>
            </a:pPr>
            <a:r>
              <a:rPr lang="en-US" dirty="0"/>
              <a:t>Bob evaluates the function using both encrypted inputs and gets the encrypted output</a:t>
            </a:r>
          </a:p>
          <a:p>
            <a:pPr lvl="2">
              <a:buFont typeface="Courier New" panose="02070309020205020404" pitchFamily="49" charset="0"/>
              <a:buChar char="o"/>
            </a:pPr>
            <a:r>
              <a:rPr lang="en-US" dirty="0"/>
              <a:t>finally, the two parties communicate to learn the output</a:t>
            </a:r>
          </a:p>
          <a:p>
            <a:pPr lvl="1">
              <a:buFont typeface="Courier New" panose="02070309020205020404" pitchFamily="49" charset="0"/>
              <a:buChar char="o"/>
            </a:pPr>
            <a:endParaRPr lang="en-US" dirty="0"/>
          </a:p>
          <a:p>
            <a:r>
              <a:rPr lang="en-US" dirty="0"/>
              <a:t>Secret sharing </a:t>
            </a:r>
          </a:p>
          <a:p>
            <a:pPr lvl="1">
              <a:buFont typeface="Courier New" panose="02070309020205020404" pitchFamily="49" charset="0"/>
              <a:buChar char="o"/>
            </a:pPr>
            <a:r>
              <a:rPr lang="en-US" dirty="0"/>
              <a:t>method common to many MPC approaches</a:t>
            </a:r>
          </a:p>
          <a:p>
            <a:pPr lvl="1">
              <a:buFont typeface="Courier New" panose="02070309020205020404" pitchFamily="49" charset="0"/>
              <a:buChar char="o"/>
            </a:pPr>
            <a:r>
              <a:rPr lang="en-US" dirty="0"/>
              <a:t>A (𝑡, 𝑛)-secret sharing method divides the secret 𝑠 into 𝑛 shares and allocates a share to a participant</a:t>
            </a:r>
          </a:p>
          <a:p>
            <a:pPr lvl="1">
              <a:buFont typeface="Courier New" panose="02070309020205020404" pitchFamily="49" charset="0"/>
              <a:buChar char="o"/>
            </a:pPr>
            <a:r>
              <a:rPr lang="en-US" dirty="0"/>
              <a:t>Secret s can be reconstructed by combining together t shares, while no information about s will be revealed when any 𝑡-1 of the shares are combined</a:t>
            </a:r>
          </a:p>
          <a:p>
            <a:pPr lvl="1">
              <a:buFont typeface="Courier New" panose="02070309020205020404" pitchFamily="49" charset="0"/>
              <a:buChar char="o"/>
            </a:pPr>
            <a:r>
              <a:rPr lang="en-US" dirty="0"/>
              <a:t>Secret is divided in such a way that any group of at least 𝑡 participants can reconstruct the secret, while no group of less than 𝑡 participants can.</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41748952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
            </a:r>
            <a:br>
              <a:rPr lang="en-US" dirty="0" smtClean="0"/>
            </a:br>
            <a:r>
              <a:rPr lang="en-US" dirty="0" smtClean="0"/>
              <a:t>Federated </a:t>
            </a:r>
            <a:r>
              <a:rPr lang="en-US" dirty="0"/>
              <a:t>Learning</a:t>
            </a:r>
            <a:r>
              <a:rPr lang="en-IN" dirty="0"/>
              <a:t/>
            </a:r>
            <a:br>
              <a:rPr lang="en-IN" dirty="0"/>
            </a:br>
            <a:endParaRPr lang="en-IN" dirty="0"/>
          </a:p>
        </p:txBody>
      </p:sp>
      <p:sp>
        <p:nvSpPr>
          <p:cNvPr id="3" name="Text Placeholder 2"/>
          <p:cNvSpPr>
            <a:spLocks noGrp="1"/>
          </p:cNvSpPr>
          <p:nvPr>
            <p:ph type="body" sz="quarter" idx="13"/>
          </p:nvPr>
        </p:nvSpPr>
        <p:spPr>
          <a:xfrm>
            <a:off x="329247" y="1600201"/>
            <a:ext cx="11196956" cy="4876799"/>
          </a:xfrm>
        </p:spPr>
        <p:txBody>
          <a:bodyPr>
            <a:normAutofit fontScale="77500" lnSpcReduction="20000"/>
          </a:bodyPr>
          <a:lstStyle/>
          <a:p>
            <a:r>
              <a:rPr lang="en-US" dirty="0"/>
              <a:t>Federated learning </a:t>
            </a:r>
            <a:r>
              <a:rPr lang="en-US" dirty="0">
                <a:solidFill>
                  <a:srgbClr val="FF0000"/>
                </a:solidFill>
              </a:rPr>
              <a:t>allows ML processes to be </a:t>
            </a:r>
            <a:r>
              <a:rPr lang="en-US" dirty="0" err="1">
                <a:solidFill>
                  <a:srgbClr val="FF0000"/>
                </a:solidFill>
              </a:rPr>
              <a:t>decentralised</a:t>
            </a:r>
            <a:r>
              <a:rPr lang="en-US" dirty="0">
                <a:solidFill>
                  <a:srgbClr val="FF0000"/>
                </a:solidFill>
              </a:rPr>
              <a:t> limiting the information exposed from the contributor’s datasets </a:t>
            </a:r>
          </a:p>
          <a:p>
            <a:pPr lvl="1">
              <a:buFont typeface="Courier New" panose="02070309020205020404" pitchFamily="49" charset="0"/>
              <a:buChar char="o"/>
            </a:pPr>
            <a:r>
              <a:rPr lang="en-US" dirty="0">
                <a:solidFill>
                  <a:srgbClr val="FF0000"/>
                </a:solidFill>
              </a:rPr>
              <a:t>controlling the risk of compromising the dataset’s and identity privacy</a:t>
            </a:r>
          </a:p>
          <a:p>
            <a:endParaRPr lang="en-US" dirty="0"/>
          </a:p>
          <a:p>
            <a:r>
              <a:rPr lang="en-US" dirty="0"/>
              <a:t>General idea of federated learning </a:t>
            </a:r>
          </a:p>
          <a:p>
            <a:pPr lvl="1">
              <a:buFont typeface="Courier New" panose="02070309020205020404" pitchFamily="49" charset="0"/>
              <a:buChar char="o"/>
            </a:pPr>
            <a:r>
              <a:rPr lang="en-US" dirty="0"/>
              <a:t>A central ML model ℳ𝜃 owned by some central authority (e.g., a company) can be further trained on new private datasets from data contributors</a:t>
            </a:r>
          </a:p>
          <a:p>
            <a:pPr lvl="1">
              <a:buFont typeface="Courier New" panose="02070309020205020404" pitchFamily="49" charset="0"/>
              <a:buChar char="o"/>
            </a:pPr>
            <a:r>
              <a:rPr lang="en-US" dirty="0"/>
              <a:t>by having each contributor performing the training locally with its own dataset</a:t>
            </a:r>
          </a:p>
          <a:p>
            <a:pPr lvl="1">
              <a:buFont typeface="Courier New" panose="02070309020205020404" pitchFamily="49" charset="0"/>
              <a:buChar char="o"/>
            </a:pPr>
            <a:r>
              <a:rPr lang="en-US" dirty="0"/>
              <a:t>then updating the central model ℳ𝜃 (i.e., update the model’s parameter 𝜃)</a:t>
            </a:r>
          </a:p>
          <a:p>
            <a:endParaRPr lang="en-US" dirty="0"/>
          </a:p>
          <a:p>
            <a:r>
              <a:rPr lang="en-US" dirty="0"/>
              <a:t>Works as follows </a:t>
            </a:r>
          </a:p>
          <a:p>
            <a:pPr marL="457200" lvl="1" indent="0">
              <a:buNone/>
            </a:pPr>
            <a:r>
              <a:rPr lang="en-US" dirty="0"/>
              <a:t>(1) the central model ℳ𝜃 is distributed among a number of 𝑛 participants (i.e., the data contributors)</a:t>
            </a:r>
          </a:p>
          <a:p>
            <a:pPr marL="457200" lvl="1" indent="0">
              <a:buNone/>
            </a:pPr>
            <a:r>
              <a:rPr lang="en-US" dirty="0"/>
              <a:t>(2) each participant updates locally the model ℳ𝜃 by training it on its own local dataset 𝑍𝑙, producing a new local parameter 𝜃𝑙</a:t>
            </a:r>
          </a:p>
          <a:p>
            <a:pPr marL="457200" lvl="1" indent="0">
              <a:buNone/>
            </a:pPr>
            <a:r>
              <a:rPr lang="en-US" dirty="0"/>
              <a:t>(3) each participant sends its update 𝜃𝑙 to the central authority</a:t>
            </a:r>
          </a:p>
          <a:p>
            <a:pPr marL="457200" lvl="1" indent="0">
              <a:buNone/>
            </a:pPr>
            <a:r>
              <a:rPr lang="en-US" dirty="0"/>
              <a:t>(4) the central authority aggregates the local parameters of each participant, producing a new parameter 𝜃′ which is used to update the central </a:t>
            </a:r>
            <a:r>
              <a:rPr lang="en-US" dirty="0" smtClean="0"/>
              <a:t>model</a:t>
            </a:r>
          </a:p>
          <a:p>
            <a:pPr marL="457200" lvl="1" indent="0">
              <a:buNone/>
            </a:pPr>
            <a:r>
              <a:rPr lang="en-US" dirty="0" smtClean="0"/>
              <a:t>(5) This </a:t>
            </a:r>
            <a:r>
              <a:rPr lang="en-US" dirty="0"/>
              <a:t>process can be further continued until the central model has been trained enough</a:t>
            </a:r>
          </a:p>
          <a:p>
            <a:pPr marL="457200" lvl="1" indent="0">
              <a:buNone/>
            </a:pPr>
            <a:endParaRPr lang="en-US" dirty="0"/>
          </a:p>
          <a:p>
            <a:r>
              <a:rPr lang="en-US" dirty="0"/>
              <a:t>Can be seen as a </a:t>
            </a:r>
            <a:r>
              <a:rPr lang="en-US" dirty="0">
                <a:solidFill>
                  <a:srgbClr val="FF0000"/>
                </a:solidFill>
              </a:rPr>
              <a:t>flexible approach for achieving privacy of raw datasets, feature datasets and identity privacy, </a:t>
            </a:r>
            <a:r>
              <a:rPr lang="en-US" dirty="0" smtClean="0">
                <a:solidFill>
                  <a:srgbClr val="FF0000"/>
                </a:solidFill>
              </a:rPr>
              <a:t>	</a:t>
            </a:r>
            <a:endParaRPr lang="en-US" dirty="0">
              <a:solidFill>
                <a:srgbClr val="FF0000"/>
              </a:solidFill>
            </a:endParaRPr>
          </a:p>
          <a:p>
            <a:pPr lvl="1">
              <a:buFont typeface="Courier New" panose="02070309020205020404" pitchFamily="49" charset="0"/>
              <a:buChar char="o"/>
            </a:pPr>
            <a:r>
              <a:rPr lang="en-US" dirty="0"/>
              <a:t>since it lifts the requirement of collecting vast amounts of information from the data contributors and then train on them in a </a:t>
            </a:r>
            <a:r>
              <a:rPr lang="en-US" dirty="0" err="1"/>
              <a:t>centralised</a:t>
            </a:r>
            <a:r>
              <a:rPr lang="en-US" dirty="0"/>
              <a:t> manner</a:t>
            </a:r>
          </a:p>
          <a:p>
            <a:endParaRPr lang="en-US" dirty="0"/>
          </a:p>
          <a:p>
            <a:r>
              <a:rPr lang="en-US" dirty="0">
                <a:solidFill>
                  <a:srgbClr val="FF0000"/>
                </a:solidFill>
              </a:rPr>
              <a:t>Communication in federated learning networks could create performance overhead</a:t>
            </a:r>
            <a:r>
              <a:rPr lang="en-US" dirty="0"/>
              <a:t>, which is not present in </a:t>
            </a:r>
            <a:r>
              <a:rPr lang="en-US" dirty="0" err="1"/>
              <a:t>centralised</a:t>
            </a:r>
            <a:r>
              <a:rPr lang="en-US" dirty="0"/>
              <a:t> ML approaches, </a:t>
            </a:r>
          </a:p>
          <a:p>
            <a:pPr lvl="1">
              <a:buFont typeface="Courier New" panose="02070309020205020404" pitchFamily="49" charset="0"/>
              <a:buChar char="o"/>
            </a:pPr>
            <a:r>
              <a:rPr lang="en-US" dirty="0" smtClean="0">
                <a:solidFill>
                  <a:srgbClr val="FF0000"/>
                </a:solidFill>
              </a:rPr>
              <a:t>put </a:t>
            </a:r>
            <a:r>
              <a:rPr lang="en-US" dirty="0">
                <a:solidFill>
                  <a:srgbClr val="FF0000"/>
                </a:solidFill>
              </a:rPr>
              <a:t>in conjunction with the availability of devices in the network, scalability also becomes a concern</a:t>
            </a:r>
            <a:endParaRPr lang="en-IN" dirty="0">
              <a:solidFill>
                <a:srgbClr val="FF0000"/>
              </a:solidFill>
            </a:endParaRP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7679784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3194</TotalTime>
  <Words>1150</Words>
  <Application>Microsoft Office PowerPoint</Application>
  <PresentationFormat>Widescreen</PresentationFormat>
  <Paragraphs>107</Paragraphs>
  <Slides>9</Slides>
  <Notes>0</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Courier New</vt:lpstr>
      <vt:lpstr>Helvetica</vt:lpstr>
      <vt:lpstr>Helvetica Light</vt:lpstr>
      <vt:lpstr>Office Theme</vt:lpstr>
      <vt:lpstr>Privacy-preserving Techniques</vt:lpstr>
      <vt:lpstr>Privacy-preserving techniques</vt:lpstr>
      <vt:lpstr>Anonymization</vt:lpstr>
      <vt:lpstr> Differential Privacy </vt:lpstr>
      <vt:lpstr> Homomorphic Encryption </vt:lpstr>
      <vt:lpstr> Multi-party Computation (MPC) </vt:lpstr>
      <vt:lpstr> Multi-party Computation (MPC) 2 </vt:lpstr>
      <vt:lpstr> Federated Learning </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246</cp:revision>
  <dcterms:created xsi:type="dcterms:W3CDTF">2018-10-16T06:13:57Z</dcterms:created>
  <dcterms:modified xsi:type="dcterms:W3CDTF">2023-09-21T01:36:08Z</dcterms:modified>
</cp:coreProperties>
</file>

<file path=docProps/thumbnail.jpeg>
</file>